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17"/>
  </p:notesMasterIdLst>
  <p:handoutMasterIdLst>
    <p:handoutMasterId r:id="rId18"/>
  </p:handoutMasterIdLst>
  <p:sldIdLst>
    <p:sldId id="412" r:id="rId2"/>
    <p:sldId id="414" r:id="rId3"/>
    <p:sldId id="415" r:id="rId4"/>
    <p:sldId id="416" r:id="rId5"/>
    <p:sldId id="417" r:id="rId6"/>
    <p:sldId id="418" r:id="rId7"/>
    <p:sldId id="419" r:id="rId8"/>
    <p:sldId id="420" r:id="rId9"/>
    <p:sldId id="426" r:id="rId10"/>
    <p:sldId id="427" r:id="rId11"/>
    <p:sldId id="422" r:id="rId12"/>
    <p:sldId id="423" r:id="rId13"/>
    <p:sldId id="421" r:id="rId14"/>
    <p:sldId id="424" r:id="rId15"/>
    <p:sldId id="425" r:id="rId16"/>
  </p:sldIdLst>
  <p:sldSz cx="9144000" cy="5143500" type="screen16x9"/>
  <p:notesSz cx="6794500" cy="9931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">
          <p15:clr>
            <a:srgbClr val="A4A3A4"/>
          </p15:clr>
        </p15:guide>
        <p15:guide id="2" pos="9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1930"/>
    <a:srgbClr val="811A20"/>
    <a:srgbClr val="C8BC0B"/>
    <a:srgbClr val="DA9F14"/>
    <a:srgbClr val="562067"/>
    <a:srgbClr val="50B948"/>
    <a:srgbClr val="781D7E"/>
    <a:srgbClr val="0021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C541DE-3E31-4E21-AF65-566DFC353B97}" v="28" dt="2022-09-07T07:58:09.269"/>
    <p1510:client id="{C4A18E23-2D39-47F2-80C1-C4D7A419484C}" v="1" dt="2022-09-07T07:57:06.2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99" d="100"/>
          <a:sy n="199" d="100"/>
        </p:scale>
        <p:origin x="684" y="150"/>
      </p:cViewPr>
      <p:guideLst>
        <p:guide orient="horz" pos="576"/>
        <p:guide pos="9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728"/>
    </p:cViewPr>
  </p:sorterViewPr>
  <p:notesViewPr>
    <p:cSldViewPr>
      <p:cViewPr varScale="1">
        <p:scale>
          <a:sx n="60" d="100"/>
          <a:sy n="60" d="100"/>
        </p:scale>
        <p:origin x="-1574" y="-91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E1C786E8-07F1-077A-EFA0-5A3B263062F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C3188059-1632-F0D9-DD60-2550708DA95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1988" name="Rectangle 4">
            <a:extLst>
              <a:ext uri="{FF2B5EF4-FFF2-40B4-BE49-F238E27FC236}">
                <a16:creationId xmlns:a16="http://schemas.microsoft.com/office/drawing/2014/main" id="{CD74222B-7BB1-8275-7DDE-06EEA057625F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1989" name="Rectangle 5">
            <a:extLst>
              <a:ext uri="{FF2B5EF4-FFF2-40B4-BE49-F238E27FC236}">
                <a16:creationId xmlns:a16="http://schemas.microsoft.com/office/drawing/2014/main" id="{F44605FF-7D3A-750A-1C6B-DCA8C4B85C94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>
                <a:latin typeface="Times" panose="02020603050405020304" pitchFamily="18" charset="0"/>
              </a:defRPr>
            </a:lvl1pPr>
          </a:lstStyle>
          <a:p>
            <a:pPr>
              <a:defRPr/>
            </a:pPr>
            <a:fld id="{1475057F-9DFC-449E-A28D-E66E4737D085}" type="slidenum">
              <a:rPr lang="en-US" altLang="en-US"/>
              <a:pPr>
                <a:defRPr/>
              </a:pPr>
              <a:t>‹nr.›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0E499DFF-6848-AFDD-D22A-3DFD206A113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202B3A6-0CA3-95E0-BC17-42DD2912E36F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7172" name="Rectangle 4">
            <a:extLst>
              <a:ext uri="{FF2B5EF4-FFF2-40B4-BE49-F238E27FC236}">
                <a16:creationId xmlns:a16="http://schemas.microsoft.com/office/drawing/2014/main" id="{447488B1-E564-C89A-18CA-1257A707905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313" y="744538"/>
            <a:ext cx="6619875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Rectangle 5">
            <a:extLst>
              <a:ext uri="{FF2B5EF4-FFF2-40B4-BE49-F238E27FC236}">
                <a16:creationId xmlns:a16="http://schemas.microsoft.com/office/drawing/2014/main" id="{54A7A38A-C40E-7F75-90E0-4306FA3CE8C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8050"/>
            <a:ext cx="4981575" cy="446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9942" name="Rectangle 6">
            <a:extLst>
              <a:ext uri="{FF2B5EF4-FFF2-40B4-BE49-F238E27FC236}">
                <a16:creationId xmlns:a16="http://schemas.microsoft.com/office/drawing/2014/main" id="{62470F3F-1827-C858-7C0C-21443F69552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9943" name="Rectangle 7">
            <a:extLst>
              <a:ext uri="{FF2B5EF4-FFF2-40B4-BE49-F238E27FC236}">
                <a16:creationId xmlns:a16="http://schemas.microsoft.com/office/drawing/2014/main" id="{81B88EE0-9C75-AA4E-5395-1B137355DE7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>
                <a:latin typeface="Times" panose="02020603050405020304" pitchFamily="18" charset="0"/>
              </a:defRPr>
            </a:lvl1pPr>
          </a:lstStyle>
          <a:p>
            <a:pPr>
              <a:defRPr/>
            </a:pPr>
            <a:fld id="{676CF27F-BF8C-44CC-BB8D-268A39058985}" type="slidenum">
              <a:rPr lang="en-US" altLang="en-US"/>
              <a:pPr>
                <a:defRPr/>
              </a:pPr>
              <a:t>‹nr.›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ＭＳ Ｐゴシック" pitchFamily="68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foto-1-breed.jpg">
            <a:extLst>
              <a:ext uri="{FF2B5EF4-FFF2-40B4-BE49-F238E27FC236}">
                <a16:creationId xmlns:a16="http://schemas.microsoft.com/office/drawing/2014/main" id="{312923E0-B65E-D654-855E-44101679C2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273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-titel.png">
            <a:extLst>
              <a:ext uri="{FF2B5EF4-FFF2-40B4-BE49-F238E27FC236}">
                <a16:creationId xmlns:a16="http://schemas.microsoft.com/office/drawing/2014/main" id="{D95438E1-423F-D3D8-76DC-3240D31CF8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150"/>
          <a:stretch>
            <a:fillRect/>
          </a:stretch>
        </p:blipFill>
        <p:spPr bwMode="auto">
          <a:xfrm>
            <a:off x="179388" y="2463800"/>
            <a:ext cx="8785225" cy="253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fbeelding 8" descr="logo-slide-titel.png">
            <a:extLst>
              <a:ext uri="{FF2B5EF4-FFF2-40B4-BE49-F238E27FC236}">
                <a16:creationId xmlns:a16="http://schemas.microsoft.com/office/drawing/2014/main" id="{44188953-3C17-C230-F8F4-8E696E1FF6B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48566"/>
          <a:stretch>
            <a:fillRect/>
          </a:stretch>
        </p:blipFill>
        <p:spPr bwMode="auto">
          <a:xfrm>
            <a:off x="179388" y="123825"/>
            <a:ext cx="8785225" cy="336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115616" y="2859828"/>
            <a:ext cx="7632848" cy="630982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1115616" y="3507854"/>
            <a:ext cx="7632848" cy="432048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4F4F4F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75762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D5647284-391F-803A-44C1-44D3C5262504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C62C2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nl-NL"/>
          </a:p>
        </p:txBody>
      </p:sp>
      <p:pic>
        <p:nvPicPr>
          <p:cNvPr id="3" name="Afbeelding 7" descr="logo-slide-titel-wit.png">
            <a:extLst>
              <a:ext uri="{FF2B5EF4-FFF2-40B4-BE49-F238E27FC236}">
                <a16:creationId xmlns:a16="http://schemas.microsoft.com/office/drawing/2014/main" id="{187FFA0F-2592-29C2-51BF-83FF2816E4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93"/>
          <a:stretch>
            <a:fillRect/>
          </a:stretch>
        </p:blipFill>
        <p:spPr bwMode="auto">
          <a:xfrm>
            <a:off x="250825" y="2286000"/>
            <a:ext cx="8642350" cy="272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fbeelding 8" descr="logo-slide-titel-wit.png">
            <a:extLst>
              <a:ext uri="{FF2B5EF4-FFF2-40B4-BE49-F238E27FC236}">
                <a16:creationId xmlns:a16="http://schemas.microsoft.com/office/drawing/2014/main" id="{3B569B38-F0F0-79B8-20AB-048C6A8A9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290"/>
          <a:stretch>
            <a:fillRect/>
          </a:stretch>
        </p:blipFill>
        <p:spPr bwMode="auto">
          <a:xfrm>
            <a:off x="250825" y="195263"/>
            <a:ext cx="8642350" cy="3182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55576" y="836712"/>
            <a:ext cx="6984776" cy="630982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nl-BE"/>
              <a:t>Titelstijl van model bewerken</a:t>
            </a:r>
            <a:endParaRPr lang="nl-BE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755576" y="1484738"/>
            <a:ext cx="6984776" cy="432048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/>
              <a:t>Klik om de titelstijl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31616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logo-slide.png">
            <a:extLst>
              <a:ext uri="{FF2B5EF4-FFF2-40B4-BE49-F238E27FC236}">
                <a16:creationId xmlns:a16="http://schemas.microsoft.com/office/drawing/2014/main" id="{F0504AD1-1C56-6372-3441-B9D719D995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0"/>
          <a:stretch>
            <a:fillRect/>
          </a:stretch>
        </p:blipFill>
        <p:spPr bwMode="auto">
          <a:xfrm>
            <a:off x="127000" y="1287463"/>
            <a:ext cx="8869363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.png">
            <a:extLst>
              <a:ext uri="{FF2B5EF4-FFF2-40B4-BE49-F238E27FC236}">
                <a16:creationId xmlns:a16="http://schemas.microsoft.com/office/drawing/2014/main" id="{5B3BF2AD-065C-5C6D-C80F-45F43BF3F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" b="56760"/>
          <a:stretch>
            <a:fillRect/>
          </a:stretch>
        </p:blipFill>
        <p:spPr bwMode="auto">
          <a:xfrm>
            <a:off x="127000" y="123825"/>
            <a:ext cx="8869363" cy="287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43558"/>
            <a:ext cx="4038600" cy="3672408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sz="2400"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buFont typeface="Wingdings" pitchFamily="2" charset="2"/>
              <a:buChar char="§"/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buFont typeface="Wingdings" pitchFamily="2" charset="2"/>
              <a:buChar char="§"/>
              <a:defRPr sz="1800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buFont typeface="Wingdings" pitchFamily="2" charset="2"/>
              <a:buChar char="§"/>
              <a:defRPr sz="1600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buFont typeface="Wingdings" pitchFamily="2" charset="2"/>
              <a:buChar char="§"/>
              <a:defRPr sz="1400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BE" dirty="0"/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43558"/>
            <a:ext cx="4038600" cy="3672408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lang="en-US" sz="24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buFont typeface="Wingdings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buFont typeface="Wingdings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buFont typeface="Wingdings" pitchFamily="2" charset="2"/>
              <a:buChar char="§"/>
              <a:defRPr lang="en-US" sz="16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buFont typeface="Wingdings" pitchFamily="2" charset="2"/>
              <a:buChar char="§"/>
              <a:defRPr lang="nl-BE" sz="1400" kern="12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BE" dirty="0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251520" y="195486"/>
            <a:ext cx="8640960" cy="41238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00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617F109F-0FD1-E90B-5D43-F15E74E4D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4839668-6678-4406-9B00-2C1CDFE3292C}" type="datetime1">
              <a:rPr lang="nl-BE" altLang="en-US"/>
              <a:pPr>
                <a:defRPr/>
              </a:pPr>
              <a:t>7/09/2022</a:t>
            </a:fld>
            <a:endParaRPr lang="nl-BE" alt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02D0EFDE-E931-BCE1-AE12-9D5B8AAF6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8B8E2C9-B95B-7935-E8CA-653DBAE80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7000" y="4768850"/>
            <a:ext cx="752475" cy="2730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35517B8-CAA4-4C31-B635-9BED45DB928A}" type="slidenum">
              <a:rPr lang="nl-BE" altLang="en-US"/>
              <a:pPr>
                <a:defRPr/>
              </a:pPr>
              <a:t>‹nr.›</a:t>
            </a:fld>
            <a:endParaRPr lang="nl-BE" altLang="en-US"/>
          </a:p>
        </p:txBody>
      </p:sp>
    </p:spTree>
    <p:extLst>
      <p:ext uri="{BB962C8B-B14F-4D97-AF65-F5344CB8AC3E}">
        <p14:creationId xmlns:p14="http://schemas.microsoft.com/office/powerpoint/2010/main" val="685537415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logo-slide.png">
            <a:extLst>
              <a:ext uri="{FF2B5EF4-FFF2-40B4-BE49-F238E27FC236}">
                <a16:creationId xmlns:a16="http://schemas.microsoft.com/office/drawing/2014/main" id="{487F96BB-EFA7-9979-A3E3-2052F8495C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0"/>
          <a:stretch>
            <a:fillRect/>
          </a:stretch>
        </p:blipFill>
        <p:spPr bwMode="auto">
          <a:xfrm>
            <a:off x="127000" y="1287463"/>
            <a:ext cx="8869363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.png">
            <a:extLst>
              <a:ext uri="{FF2B5EF4-FFF2-40B4-BE49-F238E27FC236}">
                <a16:creationId xmlns:a16="http://schemas.microsoft.com/office/drawing/2014/main" id="{844D95B5-4FC2-4AEB-9E8F-F1BE75BE9C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" b="56760"/>
          <a:stretch>
            <a:fillRect/>
          </a:stretch>
        </p:blipFill>
        <p:spPr bwMode="auto">
          <a:xfrm>
            <a:off x="127000" y="123825"/>
            <a:ext cx="8869363" cy="287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251520" y="195486"/>
            <a:ext cx="8640960" cy="41238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00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11" name="Tijdelijke aanduiding voor tekst 2"/>
          <p:cNvSpPr>
            <a:spLocks noGrp="1"/>
          </p:cNvSpPr>
          <p:nvPr>
            <p:ph idx="1"/>
          </p:nvPr>
        </p:nvSpPr>
        <p:spPr bwMode="auto">
          <a:xfrm>
            <a:off x="251520" y="627534"/>
            <a:ext cx="8640960" cy="3942438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3000">
                <a:latin typeface="Verdana"/>
              </a:defRPr>
            </a:lvl1pPr>
            <a:lvl2pPr algn="l">
              <a:defRPr sz="2400" baseline="0">
                <a:latin typeface="Verdana"/>
              </a:defRPr>
            </a:lvl2pPr>
            <a:lvl3pPr>
              <a:defRPr sz="2000">
                <a:latin typeface="Verdana"/>
              </a:defRPr>
            </a:lvl3pPr>
            <a:lvl4pPr>
              <a:defRPr sz="1500">
                <a:latin typeface="Verdana"/>
              </a:defRPr>
            </a:lvl4pPr>
            <a:lvl5pPr>
              <a:defRPr sz="1500">
                <a:latin typeface="Verdana"/>
              </a:defRPr>
            </a:lvl5pPr>
          </a:lstStyle>
          <a:p>
            <a:pPr lvl="1"/>
            <a:endParaRPr lang="nl-BE" noProof="0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E6504202-D6DF-03F5-2449-5D3CD07EE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6E2B636-E516-4FF0-96AF-27E0BF6A2D56}" type="datetime1">
              <a:rPr lang="nl-BE" altLang="en-US"/>
              <a:pPr>
                <a:defRPr/>
              </a:pPr>
              <a:t>7/09/2022</a:t>
            </a:fld>
            <a:endParaRPr lang="nl-BE" alt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B60EA38-AD92-5EA5-03BB-879CEDB06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BD336-CB7A-B213-E83F-599333F54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7000" y="4768850"/>
            <a:ext cx="752475" cy="2730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40CE4DB-3F8E-46A3-8650-3644AC0E85E8}" type="slidenum">
              <a:rPr lang="nl-BE" altLang="en-US"/>
              <a:pPr>
                <a:defRPr/>
              </a:pPr>
              <a:t>‹nr.›</a:t>
            </a:fld>
            <a:endParaRPr lang="nl-BE" altLang="en-US"/>
          </a:p>
        </p:txBody>
      </p:sp>
    </p:spTree>
    <p:extLst>
      <p:ext uri="{BB962C8B-B14F-4D97-AF65-F5344CB8AC3E}">
        <p14:creationId xmlns:p14="http://schemas.microsoft.com/office/powerpoint/2010/main" val="506121738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logo-slide.png">
            <a:extLst>
              <a:ext uri="{FF2B5EF4-FFF2-40B4-BE49-F238E27FC236}">
                <a16:creationId xmlns:a16="http://schemas.microsoft.com/office/drawing/2014/main" id="{E26A74C6-196F-334A-4B54-2DF1ADF154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0"/>
          <a:stretch>
            <a:fillRect/>
          </a:stretch>
        </p:blipFill>
        <p:spPr bwMode="auto">
          <a:xfrm>
            <a:off x="127000" y="1287463"/>
            <a:ext cx="8869363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.png">
            <a:extLst>
              <a:ext uri="{FF2B5EF4-FFF2-40B4-BE49-F238E27FC236}">
                <a16:creationId xmlns:a16="http://schemas.microsoft.com/office/drawing/2014/main" id="{9CC7B669-E01F-431C-A472-7F949C43E2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" b="56760"/>
          <a:stretch>
            <a:fillRect/>
          </a:stretch>
        </p:blipFill>
        <p:spPr bwMode="auto">
          <a:xfrm>
            <a:off x="127000" y="123825"/>
            <a:ext cx="8869363" cy="287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E3F9B9D2-90FA-D9D6-2AA4-7FF2CB50E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40AD88F-8072-49EF-83FB-2DD4CDEDAB31}" type="datetime1">
              <a:rPr lang="nl-BE" altLang="en-US"/>
              <a:pPr>
                <a:defRPr/>
              </a:pPr>
              <a:t>7/09/2022</a:t>
            </a:fld>
            <a:endParaRPr lang="nl-BE" alt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4814DA9-233A-E571-01C8-4CD3F422B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585A8-013C-72F4-09ED-EE3E37D30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7000" y="4768850"/>
            <a:ext cx="752475" cy="2730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E279B4E-09D2-42A8-915B-B247AD102BE0}" type="slidenum">
              <a:rPr lang="nl-BE" altLang="en-US"/>
              <a:pPr>
                <a:defRPr/>
              </a:pPr>
              <a:t>‹nr.›</a:t>
            </a:fld>
            <a:endParaRPr lang="nl-BE" altLang="en-US"/>
          </a:p>
        </p:txBody>
      </p:sp>
    </p:spTree>
    <p:extLst>
      <p:ext uri="{BB962C8B-B14F-4D97-AF65-F5344CB8AC3E}">
        <p14:creationId xmlns:p14="http://schemas.microsoft.com/office/powerpoint/2010/main" val="2811454178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>
            <a:extLst>
              <a:ext uri="{FF2B5EF4-FFF2-40B4-BE49-F238E27FC236}">
                <a16:creationId xmlns:a16="http://schemas.microsoft.com/office/drawing/2014/main" id="{464EE9BD-2F38-B75F-7836-D0EA4EA12C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BE" altLang="en-US"/>
              <a:t>Titelstijl van model bewerken</a:t>
            </a:r>
            <a:endParaRPr lang="nl-NL" altLang="en-US"/>
          </a:p>
        </p:txBody>
      </p:sp>
      <p:sp>
        <p:nvSpPr>
          <p:cNvPr id="1027" name="Tijdelijke aanduiding voor tekst 2">
            <a:extLst>
              <a:ext uri="{FF2B5EF4-FFF2-40B4-BE49-F238E27FC236}">
                <a16:creationId xmlns:a16="http://schemas.microsoft.com/office/drawing/2014/main" id="{447B1579-5C6E-0C1A-2377-3F78D327FA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BE" altLang="en-US"/>
              <a:t>Klik om de tekststijl van het model te bewerken</a:t>
            </a:r>
          </a:p>
          <a:p>
            <a:pPr lvl="1"/>
            <a:r>
              <a:rPr lang="nl-BE" altLang="en-US"/>
              <a:t>Tweede niveau</a:t>
            </a:r>
          </a:p>
          <a:p>
            <a:pPr lvl="2"/>
            <a:r>
              <a:rPr lang="nl-BE" altLang="en-US"/>
              <a:t>Derde niveau</a:t>
            </a:r>
          </a:p>
          <a:p>
            <a:pPr lvl="3"/>
            <a:r>
              <a:rPr lang="nl-BE" altLang="en-US"/>
              <a:t>Vierde niveau</a:t>
            </a:r>
          </a:p>
          <a:p>
            <a:pPr lvl="4"/>
            <a:r>
              <a:rPr lang="nl-BE" altLang="en-US"/>
              <a:t>Vijfde niveau</a:t>
            </a:r>
            <a:endParaRPr lang="nl-NL" alt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D671EA0-02E2-A77F-C1DA-F03B2D3601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340EE02-543F-4F4F-BB16-4551A086CE1A}" type="datetimeFigureOut">
              <a:rPr lang="nl-NL" altLang="en-US"/>
              <a:pPr>
                <a:defRPr/>
              </a:pPr>
              <a:t>7-9-2022</a:t>
            </a:fld>
            <a:endParaRPr lang="nl-NL" alt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31EB335-489A-14D0-132C-995D20DD15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6FEEA40-3F3B-B9E0-B33D-5EEA69BEF7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BD6FA35E-8648-4D66-8313-9A53736FAF72}" type="slidenum">
              <a:rPr lang="nl-NL" altLang="en-US"/>
              <a:pPr>
                <a:defRPr/>
              </a:pPr>
              <a:t>‹nr.›</a:t>
            </a:fld>
            <a:endParaRPr lang="nl-NL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xp.com/docs/en/data-sheet/MPL3115A2.pdf" TargetMode="External"/><Relationship Id="rId2" Type="http://schemas.openxmlformats.org/officeDocument/2006/relationships/hyperlink" Target="https://www.nxp.com/docs/en/data-sheet/MMA8451Q.pdf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>
            <a:extLst>
              <a:ext uri="{FF2B5EF4-FFF2-40B4-BE49-F238E27FC236}">
                <a16:creationId xmlns:a16="http://schemas.microsoft.com/office/drawing/2014/main" id="{58972917-117F-3201-3EC4-B52CD8F47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013" y="2859088"/>
            <a:ext cx="7632700" cy="631825"/>
          </a:xfrm>
        </p:spPr>
        <p:txBody>
          <a:bodyPr/>
          <a:lstStyle/>
          <a:p>
            <a:r>
              <a:rPr lang="en-GB" altLang="en-US">
                <a:ea typeface="MS PGothic" panose="020B0600070205080204" pitchFamily="34" charset="-128"/>
              </a:rPr>
              <a:t>Mechanica:Rocket science</a:t>
            </a:r>
            <a:endParaRPr lang="nl-NL" altLang="en-US">
              <a:ea typeface="MS PGothic" panose="020B0600070205080204" pitchFamily="34" charset="-128"/>
            </a:endParaRPr>
          </a:p>
        </p:txBody>
      </p:sp>
      <p:sp>
        <p:nvSpPr>
          <p:cNvPr id="9219" name="Subtitel 2">
            <a:extLst>
              <a:ext uri="{FF2B5EF4-FFF2-40B4-BE49-F238E27FC236}">
                <a16:creationId xmlns:a16="http://schemas.microsoft.com/office/drawing/2014/main" id="{EDC74780-BC69-B5DC-2D97-7967EE0DD4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6013" y="3508375"/>
            <a:ext cx="7632700" cy="431800"/>
          </a:xfrm>
        </p:spPr>
        <p:txBody>
          <a:bodyPr/>
          <a:lstStyle/>
          <a:p>
            <a:r>
              <a:rPr lang="nl-NL" altLang="en-US">
                <a:ea typeface="MS PGothic" panose="020B0600070205080204" pitchFamily="34" charset="-128"/>
              </a:rPr>
              <a:t>Sam Motmans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7191F5-F1F1-CC5E-9958-654893155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Electronic hardware &amp; software: </a:t>
            </a:r>
            <a:r>
              <a:rPr lang="nl-NL" altLang="en-US" dirty="0" err="1">
                <a:ea typeface="MS PGothic" panose="020B0600070205080204" pitchFamily="34" charset="-128"/>
              </a:rPr>
              <a:t>Schematic</a:t>
            </a:r>
            <a:endParaRPr lang="nl-BE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BBEB30F-7FFA-F459-CE2E-43ED9BD5E4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1398" y="627063"/>
            <a:ext cx="6561204" cy="3943350"/>
          </a:xfrm>
        </p:spPr>
      </p:pic>
    </p:spTree>
    <p:extLst>
      <p:ext uri="{BB962C8B-B14F-4D97-AF65-F5344CB8AC3E}">
        <p14:creationId xmlns:p14="http://schemas.microsoft.com/office/powerpoint/2010/main" val="4253578360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39AF47-2F19-3D00-1175-9720F6B17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Electronic hardware &amp; software: PCB</a:t>
            </a:r>
            <a:endParaRPr lang="en-US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481493A8-B95B-8ED2-1EFA-E2F20188CC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040" b="89933" l="8123" r="89916">
                        <a14:foregroundMark x1="20728" y1="10470" x2="63725" y2="12081"/>
                        <a14:foregroundMark x1="63725" y1="12081" x2="66667" y2="11409"/>
                        <a14:foregroundMark x1="9104" y1="13691" x2="8263" y2="29128"/>
                        <a14:foregroundMark x1="13305" y1="7785" x2="42297" y2="6040"/>
                        <a14:foregroundMark x1="13585" y1="36779" x2="13866" y2="40940"/>
                        <a14:foregroundMark x1="51401" y1="52483" x2="53361" y2="55034"/>
                        <a14:foregroundMark x1="17087" y1="32752" x2="15826" y2="44430"/>
                        <a14:foregroundMark x1="17927" y1="44564" x2="13025" y2="32886"/>
                        <a14:foregroundMark x1="13025" y1="32886" x2="16667" y2="318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2368" y="627063"/>
            <a:ext cx="3779264" cy="3943350"/>
          </a:xfrm>
        </p:spPr>
      </p:pic>
    </p:spTree>
    <p:extLst>
      <p:ext uri="{BB962C8B-B14F-4D97-AF65-F5344CB8AC3E}">
        <p14:creationId xmlns:p14="http://schemas.microsoft.com/office/powerpoint/2010/main" val="501114309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3FDE18-1542-6DC7-62A7-C5BBBBC30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Electronic hardware &amp; software</a:t>
            </a:r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41D011D-2C43-D42E-4BC3-F89DFD0D3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Language driver C++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Language dashboard/ parser: Python</a:t>
            </a:r>
          </a:p>
          <a:p>
            <a:pPr lvl="1"/>
            <a:r>
              <a:rPr lang="en-US" dirty="0"/>
              <a:t>See attachment</a:t>
            </a:r>
          </a:p>
        </p:txBody>
      </p:sp>
    </p:spTree>
    <p:extLst>
      <p:ext uri="{BB962C8B-B14F-4D97-AF65-F5344CB8AC3E}">
        <p14:creationId xmlns:p14="http://schemas.microsoft.com/office/powerpoint/2010/main" val="1942732603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B539D8-ADE2-B305-05FF-1A3E7FDF8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Data </a:t>
            </a:r>
            <a:r>
              <a:rPr lang="nl-NL" altLang="en-US" dirty="0" err="1">
                <a:ea typeface="MS PGothic" panose="020B0600070205080204" pitchFamily="34" charset="-128"/>
              </a:rPr>
              <a:t>structure</a:t>
            </a:r>
            <a:r>
              <a:rPr lang="nl-NL" altLang="en-US" dirty="0">
                <a:ea typeface="MS PGothic" panose="020B0600070205080204" pitchFamily="34" charset="-128"/>
              </a:rPr>
              <a:t> &amp; </a:t>
            </a:r>
            <a:r>
              <a:rPr lang="nl-NL" altLang="en-US" dirty="0" err="1">
                <a:ea typeface="MS PGothic" panose="020B0600070205080204" pitchFamily="34" charset="-128"/>
              </a:rPr>
              <a:t>example</a:t>
            </a:r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CF3FA8C-2B76-4C92-357B-8FEEC9097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structure: .CSV FORMAT</a:t>
            </a:r>
          </a:p>
          <a:p>
            <a:pPr lvl="1"/>
            <a:r>
              <a:rPr lang="en-US" dirty="0"/>
              <a:t>Comma separated value</a:t>
            </a:r>
          </a:p>
          <a:p>
            <a:pPr lvl="2"/>
            <a:r>
              <a:rPr lang="en-US" dirty="0"/>
              <a:t>Height , </a:t>
            </a:r>
            <a:r>
              <a:rPr lang="en-US" dirty="0" err="1"/>
              <a:t>accel_x</a:t>
            </a:r>
            <a:r>
              <a:rPr lang="en-US" dirty="0"/>
              <a:t>, </a:t>
            </a:r>
            <a:r>
              <a:rPr lang="en-US" dirty="0" err="1"/>
              <a:t>accel_y</a:t>
            </a:r>
            <a:r>
              <a:rPr lang="en-US" dirty="0"/>
              <a:t>, </a:t>
            </a:r>
            <a:r>
              <a:rPr lang="en-US" dirty="0" err="1"/>
              <a:t>accel_z</a:t>
            </a: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647797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5BC8CC-4B86-D145-D1C6-65285D0AF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Rocket Science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355A101-F8AC-7EE9-3DC3-2204C34D4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Place the circuit board as seen fit in your design</a:t>
            </a:r>
          </a:p>
          <a:p>
            <a:r>
              <a:rPr lang="en-US" dirty="0"/>
              <a:t>Read out the data and visualize to see the height trajectory of the rocket</a:t>
            </a:r>
          </a:p>
          <a:p>
            <a:r>
              <a:rPr lang="en-US" dirty="0"/>
              <a:t>Utilize acceleration and height data to get x, y, and z directions of the trajectory.</a:t>
            </a:r>
          </a:p>
          <a:p>
            <a:pPr lvl="1"/>
            <a:r>
              <a:rPr lang="en-US" dirty="0"/>
              <a:t>Visualize this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440661"/>
      </p:ext>
    </p:extLst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>
            <a:extLst>
              <a:ext uri="{FF2B5EF4-FFF2-40B4-BE49-F238E27FC236}">
                <a16:creationId xmlns:a16="http://schemas.microsoft.com/office/drawing/2014/main" id="{58972917-117F-3201-3EC4-B52CD8F47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013" y="2859088"/>
            <a:ext cx="7632700" cy="631825"/>
          </a:xfrm>
        </p:spPr>
        <p:txBody>
          <a:bodyPr/>
          <a:lstStyle/>
          <a:p>
            <a:r>
              <a:rPr lang="en-GB" altLang="en-US">
                <a:ea typeface="MS PGothic" panose="020B0600070205080204" pitchFamily="34" charset="-128"/>
              </a:rPr>
              <a:t>Mechanica:Rocket science</a:t>
            </a:r>
            <a:endParaRPr lang="nl-NL" altLang="en-US">
              <a:ea typeface="MS PGothic" panose="020B0600070205080204" pitchFamily="34" charset="-128"/>
            </a:endParaRPr>
          </a:p>
        </p:txBody>
      </p:sp>
      <p:sp>
        <p:nvSpPr>
          <p:cNvPr id="9219" name="Subtitel 2">
            <a:extLst>
              <a:ext uri="{FF2B5EF4-FFF2-40B4-BE49-F238E27FC236}">
                <a16:creationId xmlns:a16="http://schemas.microsoft.com/office/drawing/2014/main" id="{EDC74780-BC69-B5DC-2D97-7967EE0DD4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6013" y="3508375"/>
            <a:ext cx="7632700" cy="431800"/>
          </a:xfrm>
        </p:spPr>
        <p:txBody>
          <a:bodyPr/>
          <a:lstStyle/>
          <a:p>
            <a:r>
              <a:rPr lang="nl-NL" altLang="en-US">
                <a:ea typeface="MS PGothic" panose="020B0600070205080204" pitchFamily="34" charset="-128"/>
              </a:rPr>
              <a:t>Sam Motmans</a:t>
            </a:r>
          </a:p>
        </p:txBody>
      </p:sp>
    </p:spTree>
    <p:extLst>
      <p:ext uri="{BB962C8B-B14F-4D97-AF65-F5344CB8AC3E}">
        <p14:creationId xmlns:p14="http://schemas.microsoft.com/office/powerpoint/2010/main" val="2226140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el 1">
            <a:extLst>
              <a:ext uri="{FF2B5EF4-FFF2-40B4-BE49-F238E27FC236}">
                <a16:creationId xmlns:a16="http://schemas.microsoft.com/office/drawing/2014/main" id="{0D12D8D7-1C8F-C0B2-D83E-CF0C04E1AA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650" y="836613"/>
            <a:ext cx="6985000" cy="63182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altLang="en-US" dirty="0">
                <a:ea typeface="MS PGothic" panose="020B0600070205080204" pitchFamily="34" charset="-128"/>
              </a:rPr>
              <a:t>	</a:t>
            </a:r>
            <a:r>
              <a:rPr lang="nl-NL" altLang="en-US" dirty="0" err="1">
                <a:ea typeface="MS PGothic" panose="020B0600070205080204" pitchFamily="34" charset="-128"/>
              </a:rPr>
              <a:t>Rocket</a:t>
            </a:r>
            <a:r>
              <a:rPr lang="nl-NL" altLang="en-US" dirty="0">
                <a:ea typeface="MS PGothic" panose="020B0600070205080204" pitchFamily="34" charset="-128"/>
              </a:rPr>
              <a:t> </a:t>
            </a:r>
            <a:r>
              <a:rPr lang="nl-NL" altLang="en-US" dirty="0" err="1">
                <a:ea typeface="MS PGothic" panose="020B0600070205080204" pitchFamily="34" charset="-128"/>
              </a:rPr>
              <a:t>height</a:t>
            </a:r>
            <a:r>
              <a:rPr lang="nl-NL" altLang="en-US" dirty="0">
                <a:ea typeface="MS PGothic" panose="020B0600070205080204" pitchFamily="34" charset="-128"/>
              </a:rPr>
              <a:t> </a:t>
            </a:r>
            <a:r>
              <a:rPr lang="nl-NL" altLang="en-US" dirty="0" err="1">
                <a:ea typeface="MS PGothic" panose="020B0600070205080204" pitchFamily="34" charset="-128"/>
              </a:rPr>
              <a:t>measurement</a:t>
            </a:r>
            <a:endParaRPr lang="nl-NL" altLang="en-US" dirty="0">
              <a:ea typeface="MS PGothic" panose="020B0600070205080204" pitchFamily="34" charset="-128"/>
            </a:endParaRPr>
          </a:p>
        </p:txBody>
      </p:sp>
      <p:sp>
        <p:nvSpPr>
          <p:cNvPr id="10242" name="Subtitel 2">
            <a:extLst>
              <a:ext uri="{FF2B5EF4-FFF2-40B4-BE49-F238E27FC236}">
                <a16:creationId xmlns:a16="http://schemas.microsoft.com/office/drawing/2014/main" id="{8E2B3C09-D13E-8250-672B-0EE82E9587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650" y="1484313"/>
            <a:ext cx="6985000" cy="18796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nl-NL" altLang="en-US" dirty="0" err="1">
                <a:ea typeface="MS PGothic" panose="020B0600070205080204" pitchFamily="34" charset="-128"/>
              </a:rPr>
              <a:t>Principles</a:t>
            </a:r>
            <a:r>
              <a:rPr lang="nl-NL" altLang="en-US" dirty="0">
                <a:ea typeface="MS PGothic" panose="020B0600070205080204" pitchFamily="34" charset="-128"/>
              </a:rPr>
              <a:t> &amp; </a:t>
            </a:r>
            <a:r>
              <a:rPr lang="nl-NL" altLang="en-US" dirty="0" err="1">
                <a:ea typeface="MS PGothic" panose="020B0600070205080204" pitchFamily="34" charset="-128"/>
              </a:rPr>
              <a:t>Methods</a:t>
            </a:r>
            <a:endParaRPr lang="nl-NL" altLang="en-US" dirty="0">
              <a:ea typeface="MS PGothic" panose="020B060007020508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nl-NL" altLang="en-US" dirty="0">
                <a:ea typeface="MS PGothic" panose="020B0600070205080204" pitchFamily="34" charset="-128"/>
              </a:rPr>
              <a:t>Electronic hardware &amp; software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nl-NL" altLang="en-US" dirty="0">
                <a:ea typeface="MS PGothic" panose="020B0600070205080204" pitchFamily="34" charset="-128"/>
              </a:rPr>
              <a:t>Data </a:t>
            </a:r>
            <a:r>
              <a:rPr lang="nl-NL" altLang="en-US" dirty="0" err="1">
                <a:ea typeface="MS PGothic" panose="020B0600070205080204" pitchFamily="34" charset="-128"/>
              </a:rPr>
              <a:t>structure</a:t>
            </a:r>
            <a:r>
              <a:rPr lang="nl-NL" altLang="en-US" dirty="0">
                <a:ea typeface="MS PGothic" panose="020B0600070205080204" pitchFamily="34" charset="-128"/>
              </a:rPr>
              <a:t> &amp; </a:t>
            </a:r>
            <a:r>
              <a:rPr lang="nl-NL" altLang="en-US" dirty="0" err="1">
                <a:ea typeface="MS PGothic" panose="020B0600070205080204" pitchFamily="34" charset="-128"/>
              </a:rPr>
              <a:t>example</a:t>
            </a:r>
            <a:endParaRPr lang="nl-NL" altLang="en-US" dirty="0">
              <a:ea typeface="MS PGothic" panose="020B060007020508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nl-NL" altLang="en-US" dirty="0">
              <a:ea typeface="MS PGothic" panose="020B0600070205080204" pitchFamily="34" charset="-128"/>
            </a:endParaRPr>
          </a:p>
          <a:p>
            <a:pPr>
              <a:defRPr/>
            </a:pPr>
            <a:endParaRPr lang="nl-NL" altLang="en-US" dirty="0">
              <a:ea typeface="MS PGothic" panose="020B0600070205080204" pitchFamily="34" charset="-128"/>
            </a:endParaRPr>
          </a:p>
          <a:p>
            <a:pPr>
              <a:defRPr/>
            </a:pPr>
            <a:endParaRPr lang="nl-NL" altLang="en-US" dirty="0">
              <a:ea typeface="MS PGothic" panose="020B0600070205080204" pitchFamily="34" charset="-128"/>
            </a:endParaRPr>
          </a:p>
          <a:p>
            <a:pPr>
              <a:defRPr/>
            </a:pPr>
            <a:endParaRPr lang="nl-NL" altLang="en-US" dirty="0">
              <a:ea typeface="MS PGothic" panose="020B0600070205080204" pitchFamily="34" charset="-128"/>
            </a:endParaRPr>
          </a:p>
        </p:txBody>
      </p:sp>
      <p:sp>
        <p:nvSpPr>
          <p:cNvPr id="10244" name=" 2">
            <a:extLst>
              <a:ext uri="{FF2B5EF4-FFF2-40B4-BE49-F238E27FC236}">
                <a16:creationId xmlns:a16="http://schemas.microsoft.com/office/drawing/2014/main" id="{5D422053-70EF-1BA2-5F6D-39C804BB804F}"/>
              </a:ext>
            </a:extLst>
          </p:cNvPr>
          <p:cNvSpPr>
            <a:spLocks noGrp="1"/>
          </p:cNvSpPr>
          <p:nvPr/>
        </p:nvSpPr>
        <p:spPr bwMode="auto">
          <a:xfrm>
            <a:off x="107950" y="627063"/>
            <a:ext cx="8928100" cy="394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en-US" sz="2800">
              <a:latin typeface="Verdana" panose="020B0604030504040204" pitchFamily="34" charset="0"/>
            </a:endParaRP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1C5EC402-4B43-6E9A-BD4C-691567890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altLang="en-US" dirty="0" err="1">
                <a:ea typeface="MS PGothic" panose="020B0600070205080204" pitchFamily="34" charset="-128"/>
              </a:rPr>
              <a:t>Principles</a:t>
            </a:r>
            <a:r>
              <a:rPr lang="nl-NL" altLang="en-US" dirty="0">
                <a:ea typeface="MS PGothic" panose="020B0600070205080204" pitchFamily="34" charset="-128"/>
              </a:rPr>
              <a:t> &amp; </a:t>
            </a:r>
            <a:r>
              <a:rPr lang="nl-NL" altLang="en-US" dirty="0" err="1">
                <a:ea typeface="MS PGothic" panose="020B0600070205080204" pitchFamily="34" charset="-128"/>
              </a:rPr>
              <a:t>Methods</a:t>
            </a:r>
            <a:endParaRPr lang="nl-NL" dirty="0"/>
          </a:p>
        </p:txBody>
      </p:sp>
      <p:sp>
        <p:nvSpPr>
          <p:cNvPr id="11267" name="Tijdelijke aanduiding voor inhoud 7">
            <a:extLst>
              <a:ext uri="{FF2B5EF4-FFF2-40B4-BE49-F238E27FC236}">
                <a16:creationId xmlns:a16="http://schemas.microsoft.com/office/drawing/2014/main" id="{81D9A5C5-2B3B-4F0A-977A-EA35B3FCE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r>
              <a:rPr lang="nl-NL" altLang="en-US">
                <a:latin typeface="Verdana" panose="020B0604030504040204" pitchFamily="34" charset="0"/>
              </a:rPr>
              <a:t>Height measurement?</a:t>
            </a:r>
          </a:p>
          <a:p>
            <a:pPr lvl="1"/>
            <a:r>
              <a:rPr lang="nl-NL" altLang="en-US">
                <a:latin typeface="Verdana" panose="020B0604030504040204" pitchFamily="34" charset="0"/>
              </a:rPr>
              <a:t>Accellerometer?</a:t>
            </a:r>
          </a:p>
          <a:p>
            <a:pPr lvl="1"/>
            <a:r>
              <a:rPr lang="nl-NL" altLang="en-US">
                <a:latin typeface="Verdana" panose="020B0604030504040204" pitchFamily="34" charset="0"/>
              </a:rPr>
              <a:t>Gyroscope?</a:t>
            </a:r>
          </a:p>
          <a:p>
            <a:pPr lvl="1"/>
            <a:r>
              <a:rPr lang="nl-NL" altLang="en-US">
                <a:latin typeface="Verdana" panose="020B0604030504040204" pitchFamily="34" charset="0"/>
              </a:rPr>
              <a:t>Altimeter?</a:t>
            </a:r>
          </a:p>
          <a:p>
            <a:pPr lvl="1"/>
            <a:r>
              <a:rPr lang="nl-NL" altLang="en-US">
                <a:latin typeface="Verdana" panose="020B0604030504040204" pitchFamily="34" charset="0"/>
              </a:rPr>
              <a:t>Gyroscope + Accellerometer?</a:t>
            </a:r>
          </a:p>
          <a:p>
            <a:pPr lvl="1"/>
            <a:r>
              <a:rPr lang="nl-NL" altLang="en-US" b="1">
                <a:latin typeface="Verdana" panose="020B0604030504040204" pitchFamily="34" charset="0"/>
              </a:rPr>
              <a:t>Altimeter + Accellerometer?</a:t>
            </a:r>
          </a:p>
          <a:p>
            <a:pPr lvl="1"/>
            <a:endParaRPr lang="nl-NL" altLang="en-US">
              <a:latin typeface="Verdana" panose="020B0604030504040204" pitchFamily="34" charset="0"/>
            </a:endParaRPr>
          </a:p>
          <a:p>
            <a:endParaRPr lang="nl-NL" altLang="en-US">
              <a:latin typeface="Verdana" panose="020B0604030504040204" pitchFamily="34" charset="0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7A39A9-75C1-596B-76EA-DAEB941DD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err="1"/>
              <a:t>Accellerometer</a:t>
            </a:r>
            <a:endParaRPr lang="en-US" dirty="0"/>
          </a:p>
        </p:txBody>
      </p:sp>
      <p:sp>
        <p:nvSpPr>
          <p:cNvPr id="12291" name="Tijdelijke aanduiding voor inhoud 2">
            <a:extLst>
              <a:ext uri="{FF2B5EF4-FFF2-40B4-BE49-F238E27FC236}">
                <a16:creationId xmlns:a16="http://schemas.microsoft.com/office/drawing/2014/main" id="{854A184D-D9B7-71C4-648A-086BDF53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r>
              <a:rPr lang="en-US" altLang="en-US" dirty="0">
                <a:latin typeface="Verdana" panose="020B0604030504040204" pitchFamily="34" charset="0"/>
              </a:rPr>
              <a:t>Measures acceleration of object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Measurements at steady intervals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Possible to acquire velocity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In function of time</a:t>
            </a:r>
          </a:p>
        </p:txBody>
      </p:sp>
      <p:pic>
        <p:nvPicPr>
          <p:cNvPr id="12292" name="Picture 2" descr="Acceleration - Free education icons">
            <a:extLst>
              <a:ext uri="{FF2B5EF4-FFF2-40B4-BE49-F238E27FC236}">
                <a16:creationId xmlns:a16="http://schemas.microsoft.com/office/drawing/2014/main" id="{50EB15B0-1F20-3D64-FCB0-38018F63D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1516063"/>
            <a:ext cx="297180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8F8866-E00A-0F1D-2BA0-CFE67D357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Gyroscope</a:t>
            </a:r>
          </a:p>
        </p:txBody>
      </p:sp>
      <p:sp>
        <p:nvSpPr>
          <p:cNvPr id="13315" name="Tijdelijke aanduiding voor inhoud 2">
            <a:extLst>
              <a:ext uri="{FF2B5EF4-FFF2-40B4-BE49-F238E27FC236}">
                <a16:creationId xmlns:a16="http://schemas.microsoft.com/office/drawing/2014/main" id="{B9674089-52D1-1FA8-1E9D-513AEDFE7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r>
              <a:rPr lang="en-US" altLang="en-US" dirty="0">
                <a:latin typeface="Verdana" panose="020B0604030504040204" pitchFamily="34" charset="0"/>
              </a:rPr>
              <a:t>Measures orientation of object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No measurements of displacement of object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In function of time</a:t>
            </a:r>
          </a:p>
        </p:txBody>
      </p:sp>
      <p:pic>
        <p:nvPicPr>
          <p:cNvPr id="13316" name="Picture 4" descr="Gyroscope Icon - Free PNG &amp; SVG 51888 - Noun Project">
            <a:extLst>
              <a:ext uri="{FF2B5EF4-FFF2-40B4-BE49-F238E27FC236}">
                <a16:creationId xmlns:a16="http://schemas.microsoft.com/office/drawing/2014/main" id="{A3370F79-8FF1-E970-3068-9E38B1888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708150"/>
            <a:ext cx="2809875" cy="280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4EFAD1-FFD1-D000-E794-C33DD8FFE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Accelerometer+ Gyroscope</a:t>
            </a:r>
          </a:p>
        </p:txBody>
      </p:sp>
      <p:sp>
        <p:nvSpPr>
          <p:cNvPr id="14339" name="Tijdelijke aanduiding voor inhoud 2">
            <a:extLst>
              <a:ext uri="{FF2B5EF4-FFF2-40B4-BE49-F238E27FC236}">
                <a16:creationId xmlns:a16="http://schemas.microsoft.com/office/drawing/2014/main" id="{BB550282-AB5B-E5D9-A94D-A72E3B562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r>
              <a:rPr lang="en-US" altLang="en-US" sz="2800" dirty="0">
                <a:latin typeface="Verdana" panose="020B0604030504040204" pitchFamily="34" charset="0"/>
              </a:rPr>
              <a:t>Measures acceleration &amp; orientation of object</a:t>
            </a:r>
          </a:p>
          <a:p>
            <a:pPr lvl="1">
              <a:buFontTx/>
              <a:buChar char="-"/>
            </a:pPr>
            <a:r>
              <a:rPr lang="en-US" altLang="en-US" dirty="0">
                <a:latin typeface="Verdana" panose="020B0604030504040204" pitchFamily="34" charset="0"/>
              </a:rPr>
              <a:t>Problems with this method?</a:t>
            </a:r>
          </a:p>
          <a:p>
            <a:pPr lvl="2">
              <a:buFontTx/>
              <a:buChar char="-"/>
            </a:pPr>
            <a:r>
              <a:rPr lang="en-US" altLang="en-US" dirty="0">
                <a:latin typeface="Verdana" panose="020B0604030504040204" pitchFamily="34" charset="0"/>
              </a:rPr>
              <a:t>If object starts rotating around it’s axis it introduces acceleration in all directions. </a:t>
            </a:r>
            <a:r>
              <a:rPr lang="en-US" altLang="en-US" dirty="0">
                <a:latin typeface="Verdana" panose="020B0604030504040204" pitchFamily="34" charset="0"/>
                <a:sym typeface="Wingdings" panose="05000000000000000000" pitchFamily="2" charset="2"/>
              </a:rPr>
              <a:t> Height can not be estimated correctly</a:t>
            </a:r>
          </a:p>
          <a:p>
            <a:pPr lvl="2">
              <a:buFontTx/>
              <a:buChar char="-"/>
            </a:pPr>
            <a:endParaRPr lang="en-US" altLang="en-US" dirty="0">
              <a:latin typeface="Verdana" panose="020B0604030504040204" pitchFamily="34" charset="0"/>
            </a:endParaRPr>
          </a:p>
          <a:p>
            <a:pPr lvl="1"/>
            <a:endParaRPr lang="en-US" altLang="en-US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E2808F-B0F6-86FD-D86A-43E88E129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Altimeter + Accelerometer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22DDF28-BA24-D75F-4D98-D3C576F04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Measures height and acceleration of object</a:t>
            </a:r>
          </a:p>
          <a:p>
            <a:pPr lvl="1"/>
            <a:r>
              <a:rPr lang="en-US" sz="2200" dirty="0"/>
              <a:t>Height in function of time</a:t>
            </a:r>
          </a:p>
          <a:p>
            <a:pPr lvl="1"/>
            <a:r>
              <a:rPr lang="en-US" sz="2200" dirty="0"/>
              <a:t>Acceleration in function of time</a:t>
            </a:r>
          </a:p>
          <a:p>
            <a:pPr lvl="1"/>
            <a:r>
              <a:rPr lang="en-US" sz="2200" dirty="0"/>
              <a:t>Velocity in function of height</a:t>
            </a:r>
          </a:p>
        </p:txBody>
      </p:sp>
    </p:spTree>
    <p:extLst>
      <p:ext uri="{BB962C8B-B14F-4D97-AF65-F5344CB8AC3E}">
        <p14:creationId xmlns:p14="http://schemas.microsoft.com/office/powerpoint/2010/main" val="3991088611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E2A89-ACDD-755A-2C8D-2209A6C35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Electronic hardware &amp; software</a:t>
            </a:r>
            <a:endParaRPr lang="en-US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FFCBD5A-4FA4-44BD-1B01-69CE46BF5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  <a:p>
            <a:pPr lvl="1"/>
            <a:r>
              <a:rPr lang="en-US" dirty="0"/>
              <a:t>Espressif-ESP32 Microcontroller</a:t>
            </a:r>
          </a:p>
          <a:p>
            <a:pPr lvl="1"/>
            <a:r>
              <a:rPr lang="en-GB" dirty="0"/>
              <a:t>MMA8451Q</a:t>
            </a:r>
            <a:r>
              <a:rPr lang="en-US" dirty="0"/>
              <a:t> Accelerometer</a:t>
            </a:r>
          </a:p>
          <a:p>
            <a:pPr lvl="1"/>
            <a:r>
              <a:rPr lang="en-GB" dirty="0"/>
              <a:t>MPL3115A2</a:t>
            </a:r>
            <a:r>
              <a:rPr lang="en-US" dirty="0"/>
              <a:t> Altimeter</a:t>
            </a:r>
          </a:p>
          <a:p>
            <a:r>
              <a:rPr lang="en-US" dirty="0"/>
              <a:t>Specs</a:t>
            </a:r>
          </a:p>
          <a:p>
            <a:pPr lvl="1"/>
            <a:r>
              <a:rPr lang="en-US" dirty="0"/>
              <a:t>Operating voltage: 2.6v – 3.6V</a:t>
            </a:r>
          </a:p>
          <a:p>
            <a:pPr lvl="1"/>
            <a:r>
              <a:rPr lang="en-US" dirty="0"/>
              <a:t>Weight : ~40g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126932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56C6BD-F71C-A1B9-354E-4390850A7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Electronic hardware &amp; software: Datasheets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E15E26C-9218-68E3-1C62-8F2DAEC30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Espressif-ESP32 Microcontroller</a:t>
            </a:r>
          </a:p>
          <a:p>
            <a:pPr lvl="1"/>
            <a:r>
              <a:rPr lang="nl-BE" sz="2000" dirty="0">
                <a:hlinkClick r:id="rId2"/>
              </a:rPr>
              <a:t>https://www.espressif.com/sites/default/files/documentation/esp32-wroom-32e_esp32-wroom-32ue_datasheet_en.pdf</a:t>
            </a:r>
          </a:p>
          <a:p>
            <a:r>
              <a:rPr lang="en-GB" sz="2400" dirty="0"/>
              <a:t>MMA8451Q Accelerometer</a:t>
            </a:r>
            <a:endParaRPr lang="nl-BE" sz="2400" dirty="0"/>
          </a:p>
          <a:p>
            <a:pPr lvl="1"/>
            <a:r>
              <a:rPr lang="nl-BE" sz="1800" dirty="0">
                <a:hlinkClick r:id="rId2"/>
              </a:rPr>
              <a:t>https://www.nxp.com/docs/en/data-sheet/MMA8451Q.pdf</a:t>
            </a:r>
            <a:endParaRPr lang="nl-BE" sz="1800" dirty="0"/>
          </a:p>
          <a:p>
            <a:pPr lvl="1"/>
            <a:endParaRPr lang="nl-BE" sz="1800" dirty="0"/>
          </a:p>
          <a:p>
            <a:r>
              <a:rPr lang="en-GB" sz="2400" dirty="0"/>
              <a:t>MPL3115A2</a:t>
            </a:r>
            <a:r>
              <a:rPr lang="en-US" sz="2400" dirty="0"/>
              <a:t> Altimeter</a:t>
            </a:r>
          </a:p>
          <a:p>
            <a:pPr lvl="1"/>
            <a:r>
              <a:rPr lang="en-US" sz="1800" dirty="0">
                <a:hlinkClick r:id="rId3"/>
              </a:rPr>
              <a:t>https://www.nxp.com/docs/en/data-sheet/MPL3115A2.pdf</a:t>
            </a:r>
            <a:endParaRPr lang="en-US" sz="1800" dirty="0"/>
          </a:p>
          <a:p>
            <a:pPr lvl="1"/>
            <a:endParaRPr lang="en-US" sz="1800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81663515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</TotalTime>
  <Words>332</Words>
  <Application>Microsoft Office PowerPoint</Application>
  <PresentationFormat>Diavoorstelling (16:9)</PresentationFormat>
  <Paragraphs>68</Paragraphs>
  <Slides>15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21" baseType="lpstr">
      <vt:lpstr>Arial</vt:lpstr>
      <vt:lpstr>Calibri</vt:lpstr>
      <vt:lpstr>Times</vt:lpstr>
      <vt:lpstr>Verdana</vt:lpstr>
      <vt:lpstr>Wingdings</vt:lpstr>
      <vt:lpstr>Office-thema</vt:lpstr>
      <vt:lpstr>Mechanica:Rocket science</vt:lpstr>
      <vt:lpstr> Rocket height measurement</vt:lpstr>
      <vt:lpstr>Principles &amp; Methods</vt:lpstr>
      <vt:lpstr>Accellerometer</vt:lpstr>
      <vt:lpstr>Gyroscope</vt:lpstr>
      <vt:lpstr>Accelerometer+ Gyroscope</vt:lpstr>
      <vt:lpstr>Altimeter + Accelerometer</vt:lpstr>
      <vt:lpstr>Electronic hardware &amp; software</vt:lpstr>
      <vt:lpstr>Electronic hardware &amp; software: Datasheets</vt:lpstr>
      <vt:lpstr>Electronic hardware &amp; software: Schematic</vt:lpstr>
      <vt:lpstr>Electronic hardware &amp; software: PCB</vt:lpstr>
      <vt:lpstr>Electronic hardware &amp; software</vt:lpstr>
      <vt:lpstr>Data structure &amp; example</vt:lpstr>
      <vt:lpstr>Rocket Science</vt:lpstr>
      <vt:lpstr>Mechanica:Rocket science</vt:lpstr>
    </vt:vector>
  </TitlesOfParts>
  <Company>뿿쾐ս뿿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Studeren in het  hoger onderwijs     Luc De Schepper rector  Universiteit Hasselt</dc:title>
  <dc:creator>Mieke Daenen</dc:creator>
  <cp:lastModifiedBy>Sam Motmans</cp:lastModifiedBy>
  <cp:revision>318</cp:revision>
  <cp:lastPrinted>2010-10-06T10:08:21Z</cp:lastPrinted>
  <dcterms:created xsi:type="dcterms:W3CDTF">2012-11-05T14:29:46Z</dcterms:created>
  <dcterms:modified xsi:type="dcterms:W3CDTF">2022-09-07T08:08:28Z</dcterms:modified>
</cp:coreProperties>
</file>